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8" r:id="rId3"/>
    <p:sldId id="262" r:id="rId4"/>
    <p:sldId id="275" r:id="rId5"/>
    <p:sldId id="277" r:id="rId6"/>
    <p:sldId id="276" r:id="rId7"/>
    <p:sldId id="263" r:id="rId8"/>
    <p:sldId id="264" r:id="rId9"/>
    <p:sldId id="265" r:id="rId10"/>
    <p:sldId id="280" r:id="rId11"/>
    <p:sldId id="266" r:id="rId12"/>
    <p:sldId id="278" r:id="rId13"/>
    <p:sldId id="267" r:id="rId14"/>
    <p:sldId id="268" r:id="rId15"/>
    <p:sldId id="273" r:id="rId16"/>
    <p:sldId id="272" r:id="rId17"/>
    <p:sldId id="279" r:id="rId18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Source Sans Pro" panose="020B0604020202020204" charset="0"/>
      <p:regular r:id="rId28"/>
      <p:bold r:id="rId29"/>
      <p:italic r:id="rId30"/>
      <p:boldItalic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  <p:embeddedFont>
      <p:font typeface="Dosis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0067FB"/>
    <a:srgbClr val="381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96514-1AA1-4EE5-A447-7E556EC08B63}">
  <a:tblStyle styleId="{B3896514-1AA1-4EE5-A447-7E556EC08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EE65728-0D21-4A9D-A831-D487195EC5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2105" autoAdjust="0"/>
  </p:normalViewPr>
  <p:slideViewPr>
    <p:cSldViewPr snapToGrid="0" snapToObjects="1">
      <p:cViewPr varScale="1">
        <p:scale>
          <a:sx n="152" d="100"/>
          <a:sy n="152" d="100"/>
        </p:scale>
        <p:origin x="48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58345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3563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Landsat scenes with the highest available data quality are placed into Tier 1.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They are precise, terrain and radiometry corrected, and inter-calibrated across the different Landsat Instruments.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18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634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14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f25d1e84d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f25d1e84d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It's free for non-commercial use!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064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-150" y="0"/>
            <a:ext cx="9144000" cy="42420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11202" y="999242"/>
            <a:ext cx="4747298" cy="2046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 b="1" i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/>
          <p:nvPr/>
        </p:nvSpPr>
        <p:spPr>
          <a:xfrm rot="10800000">
            <a:off x="-150" y="4297253"/>
            <a:ext cx="9144000" cy="13602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933B8C-2F1C-D04E-B641-6A8BF00E930D}"/>
              </a:ext>
            </a:extLst>
          </p:cNvPr>
          <p:cNvSpPr/>
          <p:nvPr userDrawn="1"/>
        </p:nvSpPr>
        <p:spPr>
          <a:xfrm>
            <a:off x="-150" y="4433276"/>
            <a:ext cx="9144150" cy="710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6B3ECBF-F1FF-CC47-9DE4-69F286CF01D0}"/>
              </a:ext>
            </a:extLst>
          </p:cNvPr>
          <p:cNvGrpSpPr/>
          <p:nvPr userDrawn="1"/>
        </p:nvGrpSpPr>
        <p:grpSpPr>
          <a:xfrm>
            <a:off x="211201" y="4479477"/>
            <a:ext cx="8721598" cy="655058"/>
            <a:chOff x="139477" y="940659"/>
            <a:chExt cx="8721598" cy="65505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940FF7-D7C7-0C4D-8586-97815794E057}"/>
                </a:ext>
              </a:extLst>
            </p:cNvPr>
            <p:cNvSpPr/>
            <p:nvPr userDrawn="1"/>
          </p:nvSpPr>
          <p:spPr>
            <a:xfrm>
              <a:off x="2318618" y="940659"/>
              <a:ext cx="4153900" cy="6550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8F35F5E-E7A7-FF41-984F-96FC3350EA4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946507" y="995832"/>
              <a:ext cx="914568" cy="5179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6FF459D-9FB8-B849-BC43-3EB47673273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035731" y="983674"/>
              <a:ext cx="910521" cy="5625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D21C73E-DA0C-2049-A6D2-A1D37799A6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39477" y="1036282"/>
              <a:ext cx="663669" cy="509892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FB7DFEF-EC55-D44A-A8C7-A3C4029FF18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496" y="965"/>
            <a:ext cx="9144000" cy="44228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preserve="1" userDrawn="1">
  <p:cSld name="1_Title + 2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587076" y="658806"/>
            <a:ext cx="7741630" cy="619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i="0">
                <a:solidFill>
                  <a:srgbClr val="0070C0"/>
                </a:solidFill>
                <a:latin typeface="Trebuchet MS" panose="020B070302020209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 b="0" i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17DD76-42B8-E447-8A32-40A4781B54C8}"/>
              </a:ext>
            </a:extLst>
          </p:cNvPr>
          <p:cNvSpPr/>
          <p:nvPr userDrawn="1"/>
        </p:nvSpPr>
        <p:spPr>
          <a:xfrm>
            <a:off x="0" y="4627739"/>
            <a:ext cx="9129000" cy="525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25E8BA-2E5F-BE42-BD4A-37678EAA6D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52374" y="4642610"/>
            <a:ext cx="889860" cy="5039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E25565F-A8BE-2343-AD97-2B3305944A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601" y="4709047"/>
            <a:ext cx="678929" cy="4194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0B30A0-8A1C-7444-89ED-65B2F9D704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39140" y="71300"/>
            <a:ext cx="889860" cy="4314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6E10C30-5B0C-0E4E-B994-1E46BC16BCB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7739" y="4730474"/>
            <a:ext cx="494864" cy="380200"/>
          </a:xfrm>
          <a:prstGeom prst="rect">
            <a:avLst/>
          </a:prstGeom>
        </p:spPr>
      </p:pic>
      <p:sp>
        <p:nvSpPr>
          <p:cNvPr id="17" name="Google Shape;10;p2">
            <a:extLst>
              <a:ext uri="{FF2B5EF4-FFF2-40B4-BE49-F238E27FC236}">
                <a16:creationId xmlns:a16="http://schemas.microsoft.com/office/drawing/2014/main" id="{ACD6BCAD-4895-5845-9257-0BB6CBDA034B}"/>
              </a:ext>
            </a:extLst>
          </p:cNvPr>
          <p:cNvSpPr/>
          <p:nvPr userDrawn="1"/>
        </p:nvSpPr>
        <p:spPr>
          <a:xfrm rot="10800000">
            <a:off x="0" y="4576832"/>
            <a:ext cx="9144000" cy="7359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02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366680" y="2714300"/>
            <a:ext cx="3915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cxnSp>
        <p:nvCxnSpPr>
          <p:cNvPr id="155" name="Google Shape;155;p21"/>
          <p:cNvCxnSpPr/>
          <p:nvPr/>
        </p:nvCxnSpPr>
        <p:spPr>
          <a:xfrm>
            <a:off x="0" y="4295271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6D6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6" name="Google Shape;156;p21"/>
          <p:cNvSpPr/>
          <p:nvPr/>
        </p:nvSpPr>
        <p:spPr>
          <a:xfrm>
            <a:off x="7735273" y="4270335"/>
            <a:ext cx="206400" cy="27300"/>
          </a:xfrm>
          <a:prstGeom prst="rect">
            <a:avLst/>
          </a:prstGeom>
          <a:solidFill>
            <a:srgbClr val="3369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/>
          <p:nvPr/>
        </p:nvSpPr>
        <p:spPr>
          <a:xfrm>
            <a:off x="8351309" y="4270335"/>
            <a:ext cx="205200" cy="27300"/>
          </a:xfrm>
          <a:prstGeom prst="rect">
            <a:avLst/>
          </a:prstGeom>
          <a:solidFill>
            <a:srgbClr val="D50F2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1"/>
          <p:cNvSpPr/>
          <p:nvPr/>
        </p:nvSpPr>
        <p:spPr>
          <a:xfrm>
            <a:off x="8556341" y="4270335"/>
            <a:ext cx="206400" cy="27300"/>
          </a:xfrm>
          <a:prstGeom prst="rect">
            <a:avLst/>
          </a:prstGeom>
          <a:solidFill>
            <a:srgbClr val="C9CD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1"/>
          <p:cNvSpPr/>
          <p:nvPr/>
        </p:nvSpPr>
        <p:spPr>
          <a:xfrm>
            <a:off x="7941396" y="4270335"/>
            <a:ext cx="206400" cy="27300"/>
          </a:xfrm>
          <a:prstGeom prst="rect">
            <a:avLst/>
          </a:prstGeom>
          <a:solidFill>
            <a:srgbClr val="EEB21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8147519" y="4270335"/>
            <a:ext cx="204900" cy="27300"/>
          </a:xfrm>
          <a:prstGeom prst="rect">
            <a:avLst/>
          </a:prstGeom>
          <a:solidFill>
            <a:srgbClr val="00992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1726" y="1192573"/>
            <a:ext cx="3502274" cy="73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690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▹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▸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⬩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⬞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9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mponsah@ug.edu.g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research.wur.nl/en/publications/assessing-land-use-typologies-and-change-intensities-in-a-struct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earthengine.google.com/6ad36941f20205fbac622bba36cbda4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gif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>
            <a:spLocks noGrp="1"/>
          </p:cNvSpPr>
          <p:nvPr>
            <p:ph type="ctrTitle"/>
          </p:nvPr>
        </p:nvSpPr>
        <p:spPr>
          <a:xfrm>
            <a:off x="-2" y="0"/>
            <a:ext cx="8166539" cy="4187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>EXPLORING SPECTRAL INDICES IN </a:t>
            </a:r>
            <a:b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</a:rPr>
              <a:t>Google Earth Engine</a:t>
            </a:r>
            <a:r>
              <a:rPr lang="en" sz="3200" dirty="0"/>
              <a:t/>
            </a:r>
            <a:br>
              <a:rPr lang="en" sz="3200" dirty="0"/>
            </a:br>
            <a:r>
              <a:rPr lang="en" sz="3200" dirty="0" smtClean="0"/>
              <a:t/>
            </a:r>
            <a:br>
              <a:rPr lang="en" sz="3200" dirty="0" smtClean="0"/>
            </a:br>
            <a:r>
              <a:rPr lang="en" sz="3200" dirty="0"/>
              <a:t/>
            </a:r>
            <a:br>
              <a:rPr lang="en" sz="3200" dirty="0"/>
            </a:br>
            <a:r>
              <a:rPr lang="en" sz="3200" dirty="0"/>
              <a:t/>
            </a:r>
            <a:br>
              <a:rPr lang="en" sz="3200" dirty="0"/>
            </a:br>
            <a: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Arial"/>
              </a:rPr>
              <a:t>Mary </a:t>
            </a:r>
            <a:r>
              <a:rPr lang="en" sz="1400" b="0" i="1" kern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Arial"/>
              </a:rPr>
              <a:t>Amponsah </a:t>
            </a:r>
            <a:r>
              <a:rPr lang="en" sz="1400" b="0" i="1" u="sng" kern="1200" dirty="0">
                <a:solidFill>
                  <a:schemeClr val="tx1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Arial"/>
                <a:hlinkClick r:id="rId3"/>
              </a:rPr>
              <a:t>mamponsah@ug.edu.gh</a:t>
            </a:r>
            <a:r>
              <a:rPr lang="en" sz="1400" i="1" dirty="0" smtClean="0"/>
              <a:t/>
            </a:r>
            <a:br>
              <a:rPr lang="en" sz="1400" i="1" dirty="0" smtClean="0"/>
            </a:br>
            <a:r>
              <a:rPr lang="en" sz="1400" b="0" i="1" kern="12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Center for Remote Sensing and Geographic Information Services (CERSGIS)</a:t>
            </a:r>
            <a:endParaRPr sz="1400" b="0" i="1" kern="1200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05148" y="4609266"/>
            <a:ext cx="1404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Accra, Ghana</a:t>
            </a:r>
          </a:p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September, 2021 </a:t>
            </a:r>
            <a:endParaRPr lang="en-US" sz="12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63961" y="907177"/>
            <a:ext cx="9389942" cy="2416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lang="en-US" sz="2100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Derivation of the </a:t>
            </a:r>
            <a:r>
              <a:rPr lang="en-US" sz="2100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three levels of information </a:t>
            </a:r>
            <a:r>
              <a:rPr lang="en-US" sz="2100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for Landsat is </a:t>
            </a:r>
            <a:r>
              <a:rPr lang="en-US" sz="2100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a weighted sum of </a:t>
            </a:r>
            <a:r>
              <a:rPr lang="en-US" sz="2100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the</a:t>
            </a:r>
            <a:r>
              <a:rPr lang="en-US" sz="2100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 bands (without the thermal channel 6), where each band is multiplied by </a:t>
            </a:r>
            <a:r>
              <a:rPr lang="en-US" sz="2100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its </a:t>
            </a:r>
            <a:r>
              <a:rPr lang="en-US" sz="2100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specific </a:t>
            </a:r>
            <a:r>
              <a:rPr lang="en-US" sz="2100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coefficient:</a:t>
            </a:r>
          </a:p>
          <a:p>
            <a:pPr marL="101600">
              <a:spcBef>
                <a:spcPts val="600"/>
              </a:spcBef>
              <a:buClr>
                <a:schemeClr val="dk2"/>
              </a:buClr>
              <a:buSzPts val="2000"/>
            </a:pPr>
            <a:endParaRPr lang="en-US" sz="2100" dirty="0" smtClean="0">
              <a:solidFill>
                <a:srgbClr val="0070C0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  <a:p>
            <a:pPr marL="457200" indent="-355600">
              <a:spcBef>
                <a:spcPts val="600"/>
              </a:spcBef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lang="en-US" dirty="0" smtClean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rPr>
              <a:t>Brightness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rPr>
              <a:t>= 0.3037 (band 1) + 0.2793 (band 2) + 0.4743 (band 3) + 0.5585 (band 4) + 0.5082 (band 5) + 0.1863 (band 7)</a:t>
            </a:r>
          </a:p>
          <a:p>
            <a:pPr marL="457200" indent="-355600">
              <a:spcBef>
                <a:spcPts val="600"/>
              </a:spcBef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rPr>
              <a:t>Greenness = −0.2848 (band 1) − 0.2435 (band 2) − 0.5436 (band 3) + 0.7243 (band 4) + 0.0840 (band 5) − 0.1800 (band 7)</a:t>
            </a:r>
          </a:p>
          <a:p>
            <a:pPr marL="457200" indent="-355600">
              <a:spcBef>
                <a:spcPts val="600"/>
              </a:spcBef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rPr>
              <a:t>Wetness = 0.1509 (band 1) + 0.1973 (band 2) + 0.3279 (band 3) + 0.3406 (band 4) − 0.7112 (band 5) − 0.4572 (band 7)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-1980"/>
            <a:ext cx="7741630" cy="619685"/>
          </a:xfrm>
        </p:spPr>
        <p:txBody>
          <a:bodyPr/>
          <a:lstStyle/>
          <a:p>
            <a:pPr lvl="0"/>
            <a:r>
              <a:rPr lang="en-GB" sz="3200" dirty="0" smtClean="0">
                <a:latin typeface="Open Sans"/>
                <a:ea typeface="Open Sans"/>
                <a:cs typeface="Open Sans"/>
              </a:rPr>
              <a:t>Tasselled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Cap Transformation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198646" y="3716424"/>
            <a:ext cx="844716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References: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 err="1">
                <a:solidFill>
                  <a:srgbClr val="202122"/>
                </a:solidFill>
                <a:latin typeface="Arial" panose="020B0604020202020204" pitchFamily="34" charset="0"/>
              </a:rPr>
              <a:t>Benefoh</a:t>
            </a:r>
            <a:r>
              <a:rPr lang="en-US" sz="1200" dirty="0">
                <a:solidFill>
                  <a:srgbClr val="202122"/>
                </a:solidFill>
                <a:latin typeface="Arial" panose="020B0604020202020204" pitchFamily="34" charset="0"/>
              </a:rPr>
              <a:t>, D. T., et al (2018). Assessing land-use typologies and change intensities in a structurally complex Ghanaian cocoa landscape. Applied Geography, 99, </a:t>
            </a:r>
            <a:r>
              <a:rPr lang="en-US" sz="1200" dirty="0" smtClean="0">
                <a:solidFill>
                  <a:srgbClr val="202122"/>
                </a:solidFill>
                <a:latin typeface="Arial" panose="020B0604020202020204" pitchFamily="34" charset="0"/>
              </a:rPr>
              <a:t>109-119</a:t>
            </a:r>
            <a:endParaRPr lang="en-US" sz="12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smtClean="0">
                <a:solidFill>
                  <a:srgbClr val="202122"/>
                </a:solidFill>
                <a:latin typeface="Arial" panose="020B0604020202020204" pitchFamily="34" charset="0"/>
              </a:rPr>
              <a:t>Crist</a:t>
            </a:r>
            <a:r>
              <a:rPr lang="en-US" sz="1200" dirty="0">
                <a:solidFill>
                  <a:srgbClr val="202122"/>
                </a:solidFill>
                <a:latin typeface="Arial" panose="020B0604020202020204" pitchFamily="34" charset="0"/>
              </a:rPr>
              <a:t>, E. P., &amp; </a:t>
            </a:r>
            <a:r>
              <a:rPr lang="en-US" sz="1200" dirty="0" err="1">
                <a:solidFill>
                  <a:srgbClr val="202122"/>
                </a:solidFill>
                <a:latin typeface="Arial" panose="020B0604020202020204" pitchFamily="34" charset="0"/>
              </a:rPr>
              <a:t>Kauth</a:t>
            </a:r>
            <a:r>
              <a:rPr lang="en-US" sz="1200" dirty="0">
                <a:solidFill>
                  <a:srgbClr val="202122"/>
                </a:solidFill>
                <a:latin typeface="Arial" panose="020B0604020202020204" pitchFamily="34" charset="0"/>
              </a:rPr>
              <a:t>, R. J. (1986). The Tasseled Cap de-mystified.[transformations of MSS and TM </a:t>
            </a:r>
            <a:r>
              <a:rPr lang="en-US" sz="1200" dirty="0" smtClean="0">
                <a:solidFill>
                  <a:srgbClr val="202122"/>
                </a:solidFill>
                <a:latin typeface="Arial" panose="020B0604020202020204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416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8491558" cy="619685"/>
          </a:xfrm>
        </p:spPr>
        <p:txBody>
          <a:bodyPr/>
          <a:lstStyle/>
          <a:p>
            <a:pPr lvl="0"/>
            <a:r>
              <a:rPr lang="en-GB" sz="3200" dirty="0" smtClean="0">
                <a:latin typeface="Open Sans"/>
                <a:ea typeface="Open Sans"/>
                <a:cs typeface="Open Sans"/>
              </a:rPr>
              <a:t>Tasselled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Cap Brightness (TC-B)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8435662" cy="3762875"/>
          </a:xfrm>
        </p:spPr>
        <p:txBody>
          <a:bodyPr/>
          <a:lstStyle/>
          <a:p>
            <a:r>
              <a:rPr lang="en-US" sz="2100" dirty="0" smtClean="0"/>
              <a:t>Generating the three tasseled cap bands </a:t>
            </a:r>
            <a:r>
              <a:rPr lang="en-US" sz="2100" dirty="0"/>
              <a:t>the same way as done in </a:t>
            </a:r>
            <a:r>
              <a:rPr lang="en-US" sz="2100" dirty="0" err="1" smtClean="0">
                <a:hlinkClick r:id="rId2"/>
              </a:rPr>
              <a:t>Benefoh</a:t>
            </a:r>
            <a:r>
              <a:rPr lang="en-US" sz="2100" dirty="0" smtClean="0">
                <a:hlinkClick r:id="rId2"/>
              </a:rPr>
              <a:t> et al., 2018</a:t>
            </a:r>
            <a:r>
              <a:rPr lang="en-US" sz="2100" dirty="0" smtClean="0"/>
              <a:t> using the bands; Blue, Green, Red, Near Infrared and the Shortwave Infrared bands of Landsat</a:t>
            </a:r>
          </a:p>
          <a:p>
            <a:pPr marL="10160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5871576" y="4274834"/>
            <a:ext cx="3278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Tasseled Cap Brightness output of study area</a:t>
            </a:r>
            <a:endParaRPr lang="en-US" sz="11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578" y="1676400"/>
            <a:ext cx="3126954" cy="26399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368" y="1934360"/>
            <a:ext cx="4985315" cy="23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2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6" y="91538"/>
            <a:ext cx="8896803" cy="619685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Tasselled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Cap Greenness (TC-G)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5785501" cy="3762875"/>
          </a:xfrm>
        </p:spPr>
        <p:txBody>
          <a:bodyPr/>
          <a:lstStyle/>
          <a:p>
            <a:r>
              <a:rPr lang="en-US" sz="2100" dirty="0" smtClean="0"/>
              <a:t>Compute for tasseled cap greenness in GEE</a:t>
            </a:r>
            <a:r>
              <a:rPr lang="en-US" dirty="0"/>
              <a:t/>
            </a:r>
            <a:br>
              <a:rPr lang="en-US" dirty="0"/>
            </a:br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077357" y="3911499"/>
            <a:ext cx="31685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Tasseled Cap Greenness output of Study </a:t>
            </a:r>
            <a:r>
              <a:rPr lang="en-US" sz="1100" dirty="0"/>
              <a:t>A</a:t>
            </a:r>
            <a:r>
              <a:rPr lang="en-US" sz="1100" dirty="0" smtClean="0"/>
              <a:t>rea</a:t>
            </a:r>
            <a:endParaRPr lang="en-US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357" y="1090974"/>
            <a:ext cx="3003581" cy="27811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86" y="1499894"/>
            <a:ext cx="5176649" cy="185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pPr lvl="0"/>
            <a:r>
              <a:rPr lang="en-GB" sz="3200" dirty="0" smtClean="0">
                <a:latin typeface="Open Sans"/>
                <a:ea typeface="Open Sans"/>
                <a:cs typeface="Open Sans"/>
              </a:rPr>
              <a:t>Tasselled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Cap Wetness (TC-W)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4" y="711223"/>
            <a:ext cx="8730499" cy="3762875"/>
          </a:xfrm>
        </p:spPr>
        <p:txBody>
          <a:bodyPr/>
          <a:lstStyle/>
          <a:p>
            <a:r>
              <a:rPr lang="en-US" dirty="0" smtClean="0"/>
              <a:t>Compute for tasseled cap wetness using derived coefficients for Landsat data</a:t>
            </a:r>
          </a:p>
          <a:p>
            <a:pPr marL="10160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124246" y="4343293"/>
            <a:ext cx="30197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Tasseled Cap Wetness output of study area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571" y="1436079"/>
            <a:ext cx="3020672" cy="29262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95" y="1381963"/>
            <a:ext cx="4778200" cy="219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5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118835"/>
            <a:ext cx="7741630" cy="483762"/>
          </a:xfrm>
        </p:spPr>
        <p:txBody>
          <a:bodyPr/>
          <a:lstStyle/>
          <a:p>
            <a:r>
              <a:rPr lang="en-GB" sz="3200" dirty="0" smtClean="0">
                <a:latin typeface="Open Sans"/>
                <a:ea typeface="Open Sans"/>
                <a:cs typeface="Open Sans"/>
              </a:rPr>
              <a:t>Land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Surface Water Index (LSWI)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4" y="838050"/>
            <a:ext cx="8970135" cy="109028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Calculate the </a:t>
            </a:r>
            <a:r>
              <a:rPr lang="en-GB" dirty="0" smtClean="0"/>
              <a:t>LSWI </a:t>
            </a:r>
            <a:r>
              <a:rPr lang="en-GB" dirty="0"/>
              <a:t>using the </a:t>
            </a:r>
            <a:r>
              <a:rPr lang="en-US" dirty="0"/>
              <a:t>normalizedDifference() method. </a:t>
            </a:r>
            <a:endParaRPr lang="en-US" dirty="0" smtClean="0"/>
          </a:p>
          <a:p>
            <a:r>
              <a:rPr lang="en-US" dirty="0" smtClean="0"/>
              <a:t>The normalized </a:t>
            </a:r>
            <a:r>
              <a:rPr lang="en-US" dirty="0"/>
              <a:t>difference is computed as (NIR – </a:t>
            </a:r>
            <a:r>
              <a:rPr lang="en-US" dirty="0" smtClean="0"/>
              <a:t>SWIR1) </a:t>
            </a:r>
            <a:r>
              <a:rPr lang="en-US" dirty="0"/>
              <a:t>/ (NIR + </a:t>
            </a:r>
            <a:r>
              <a:rPr lang="en-US" dirty="0" smtClean="0"/>
              <a:t>SWIR1)</a:t>
            </a:r>
          </a:p>
          <a:p>
            <a:r>
              <a:rPr lang="en-US" dirty="0" smtClean="0"/>
              <a:t>NIR </a:t>
            </a:r>
            <a:r>
              <a:rPr lang="en-US" dirty="0"/>
              <a:t>is band </a:t>
            </a:r>
            <a:r>
              <a:rPr lang="en-US" dirty="0" smtClean="0"/>
              <a:t>5</a:t>
            </a:r>
          </a:p>
          <a:p>
            <a:r>
              <a:rPr lang="en-US" dirty="0" smtClean="0"/>
              <a:t>Shortwave infrared 1 is </a:t>
            </a:r>
            <a:r>
              <a:rPr lang="en-US" dirty="0"/>
              <a:t>band </a:t>
            </a:r>
            <a:r>
              <a:rPr lang="en-US" dirty="0" smtClean="0"/>
              <a:t>6.</a:t>
            </a:r>
            <a:endParaRPr lang="en-US" dirty="0"/>
          </a:p>
          <a:p>
            <a:pPr marL="10160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516879" y="4338623"/>
            <a:ext cx="3278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LSWI output of study area</a:t>
            </a:r>
            <a:endParaRPr lang="en-US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141" y="1790963"/>
            <a:ext cx="3043604" cy="25523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13" y="2553097"/>
            <a:ext cx="4764418" cy="118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9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093" y="283335"/>
            <a:ext cx="8024201" cy="4190763"/>
          </a:xfrm>
        </p:spPr>
        <p:txBody>
          <a:bodyPr/>
          <a:lstStyle/>
          <a:p>
            <a:pPr marL="101600" indent="0" algn="ctr">
              <a:buNone/>
            </a:pPr>
            <a:endParaRPr lang="en-US" sz="4000" dirty="0" smtClean="0"/>
          </a:p>
          <a:p>
            <a:pPr marL="101600" indent="0" algn="ctr">
              <a:buNone/>
            </a:pPr>
            <a:r>
              <a:rPr lang="en-US" dirty="0" smtClean="0"/>
              <a:t>Link to GEE script </a:t>
            </a:r>
          </a:p>
          <a:p>
            <a:pPr marL="101600" indent="0" algn="ctr">
              <a:buNone/>
            </a:pPr>
            <a:r>
              <a:rPr lang="en-US" sz="1800" dirty="0" smtClean="0">
                <a:hlinkClick r:id="rId2"/>
              </a:rPr>
              <a:t>https</a:t>
            </a:r>
            <a:r>
              <a:rPr lang="en-US" sz="1800" dirty="0">
                <a:hlinkClick r:id="rId2"/>
              </a:rPr>
              <a:t>://</a:t>
            </a:r>
            <a:r>
              <a:rPr lang="en-US" sz="1800" dirty="0" smtClean="0">
                <a:hlinkClick r:id="rId2"/>
              </a:rPr>
              <a:t>code.earthengine.google.com/6ad36941f20205fbac622bba36cbda42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2338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816" y="348963"/>
            <a:ext cx="7741630" cy="619685"/>
          </a:xfrm>
        </p:spPr>
        <p:txBody>
          <a:bodyPr/>
          <a:lstStyle/>
          <a:p>
            <a:r>
              <a:rPr lang="en-US" sz="3200" dirty="0" smtClean="0">
                <a:latin typeface="Open Sans"/>
                <a:ea typeface="Open Sans"/>
                <a:cs typeface="Open Sans"/>
              </a:rPr>
              <a:t>Hands-on </a:t>
            </a:r>
            <a:r>
              <a:rPr lang="en-US" sz="3200" dirty="0">
                <a:latin typeface="Open Sans"/>
                <a:ea typeface="Open Sans"/>
                <a:cs typeface="Open Sans"/>
              </a:rPr>
              <a:t>Exercises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816" y="1036750"/>
            <a:ext cx="7984478" cy="3327878"/>
          </a:xfrm>
        </p:spPr>
        <p:txBody>
          <a:bodyPr/>
          <a:lstStyle/>
          <a:p>
            <a:pPr marL="101600" indent="0">
              <a:buNone/>
            </a:pPr>
            <a:r>
              <a:rPr lang="en-US" dirty="0" smtClean="0"/>
              <a:t>Using </a:t>
            </a:r>
            <a:r>
              <a:rPr lang="en-US" dirty="0"/>
              <a:t>Sentinel-2 MSI: </a:t>
            </a:r>
            <a:r>
              <a:rPr lang="en-US" dirty="0" smtClean="0"/>
              <a:t>Multispectral </a:t>
            </a:r>
            <a:r>
              <a:rPr lang="en-US" dirty="0"/>
              <a:t>Instrument, </a:t>
            </a:r>
            <a:r>
              <a:rPr lang="en-US" dirty="0" smtClean="0"/>
              <a:t>Level-1C Image Collection, compute the following indices to the training area of interest in Google Earth Engine:</a:t>
            </a:r>
          </a:p>
          <a:p>
            <a:r>
              <a:rPr lang="en-US" dirty="0"/>
              <a:t>Normalized Difference Water Index (NDWI</a:t>
            </a:r>
            <a:r>
              <a:rPr lang="en-US" dirty="0" smtClean="0"/>
              <a:t>)</a:t>
            </a:r>
          </a:p>
          <a:p>
            <a:r>
              <a:rPr lang="en-US" dirty="0"/>
              <a:t>Normalized Burned Ratio Index (NBRI</a:t>
            </a:r>
            <a:r>
              <a:rPr lang="en-US" dirty="0" smtClean="0"/>
              <a:t>)</a:t>
            </a:r>
          </a:p>
          <a:p>
            <a:r>
              <a:rPr lang="en-US" dirty="0"/>
              <a:t>Normalized Difference </a:t>
            </a:r>
            <a:r>
              <a:rPr lang="en-US" dirty="0" smtClean="0"/>
              <a:t>Built-up </a:t>
            </a:r>
            <a:r>
              <a:rPr lang="en-US" dirty="0"/>
              <a:t>Index (NBRI</a:t>
            </a:r>
            <a:r>
              <a:rPr lang="en-US" dirty="0" smtClean="0"/>
              <a:t>)</a:t>
            </a:r>
          </a:p>
          <a:p>
            <a:r>
              <a:rPr lang="en-US" dirty="0" smtClean="0"/>
              <a:t>Enhanced Vegetation Index (EVI)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80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4" name="Google Shape;1854;p183" descr="EE-logo_512dp.png"/>
          <p:cNvPicPr preferRelativeResize="0"/>
          <p:nvPr/>
        </p:nvPicPr>
        <p:blipFill rotWithShape="1">
          <a:blip r:embed="rId3">
            <a:alphaModFix/>
          </a:blip>
          <a:srcRect b="7484"/>
          <a:stretch/>
        </p:blipFill>
        <p:spPr>
          <a:xfrm>
            <a:off x="6687232" y="351334"/>
            <a:ext cx="2219300" cy="20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479707"/>
            <a:ext cx="9143999" cy="649200"/>
          </a:xfrm>
        </p:spPr>
        <p:txBody>
          <a:bodyPr/>
          <a:lstStyle/>
          <a:p>
            <a:pPr algn="ctr">
              <a:buClr>
                <a:schemeClr val="dk1"/>
              </a:buClr>
              <a:buSzPts val="2400"/>
            </a:pPr>
            <a:r>
              <a:rPr lang="en-US" sz="4050" b="1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Thank You</a:t>
            </a:r>
          </a:p>
        </p:txBody>
      </p:sp>
      <p:pic>
        <p:nvPicPr>
          <p:cNvPr id="5" name="Picture 2" descr="File:SNV Development Organisation logo.sv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27" y="4587516"/>
            <a:ext cx="1030475" cy="52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www.oldwebsite.fcghana.org/assets/image/fc_logo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862" y="4502506"/>
            <a:ext cx="1057275" cy="6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8661" y="4502506"/>
            <a:ext cx="1132583" cy="6129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06697" y="4676853"/>
            <a:ext cx="1404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Accra, Ghana</a:t>
            </a:r>
          </a:p>
          <a:p>
            <a:pPr algn="ctr"/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September, 2021 </a:t>
            </a:r>
            <a:endParaRPr lang="en-US" sz="12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15042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pPr lvl="0"/>
            <a:r>
              <a:rPr lang="en-GB" sz="3200" dirty="0">
                <a:latin typeface="Open Sans"/>
                <a:ea typeface="Open Sans"/>
                <a:cs typeface="Open Sans"/>
                <a:sym typeface="Source Sans Pro"/>
              </a:rPr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8435662" cy="3762875"/>
          </a:xfrm>
        </p:spPr>
        <p:txBody>
          <a:bodyPr/>
          <a:lstStyle/>
          <a:p>
            <a:pPr marL="342900" indent="-342900">
              <a:spcAft>
                <a:spcPts val="1200"/>
              </a:spcAft>
            </a:pPr>
            <a:r>
              <a:rPr lang="en-GB" sz="2100" dirty="0" smtClean="0"/>
              <a:t>Spectral Indices are combinations of spectral reflectance from two or more wavelengths that indicate the relative abundance of features of interest </a:t>
            </a:r>
          </a:p>
          <a:p>
            <a:pPr marL="342900" indent="-342900">
              <a:spcAft>
                <a:spcPts val="1200"/>
              </a:spcAft>
            </a:pPr>
            <a:r>
              <a:rPr lang="en-GB" sz="2100" dirty="0" smtClean="0"/>
              <a:t>There </a:t>
            </a:r>
            <a:r>
              <a:rPr lang="en-GB" sz="2100" dirty="0"/>
              <a:t>are different indices for vegetation, built-up features, water and burned </a:t>
            </a:r>
            <a:r>
              <a:rPr lang="en-GB" sz="2100" dirty="0" smtClean="0"/>
              <a:t>areas</a:t>
            </a:r>
            <a:endParaRPr lang="en-GB" sz="2100" dirty="0"/>
          </a:p>
          <a:p>
            <a:pPr marL="342900" indent="-342900"/>
            <a:r>
              <a:rPr lang="en-GB" sz="2100" dirty="0" smtClean="0"/>
              <a:t>In </a:t>
            </a:r>
            <a:r>
              <a:rPr lang="en-GB" sz="2100" dirty="0"/>
              <a:t>this section we will have  hands-on tutorial exploring some vegetation </a:t>
            </a:r>
            <a:r>
              <a:rPr lang="en-GB" sz="2100" dirty="0" smtClean="0"/>
              <a:t>indices</a:t>
            </a:r>
            <a:endParaRPr lang="en-GB" sz="2100" dirty="0"/>
          </a:p>
          <a:p>
            <a:pPr marL="342900" indent="-34290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299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4" y="1330908"/>
            <a:ext cx="8062176" cy="1253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8273348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Importing Image and Feature Collections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4" y="724101"/>
            <a:ext cx="8814271" cy="3762875"/>
          </a:xfrm>
        </p:spPr>
        <p:txBody>
          <a:bodyPr/>
          <a:lstStyle/>
          <a:p>
            <a:pPr marL="342900" indent="-342900"/>
            <a:r>
              <a:rPr lang="en-GB" dirty="0"/>
              <a:t>Import the </a:t>
            </a:r>
            <a:r>
              <a:rPr lang="en-GB" sz="2100" dirty="0"/>
              <a:t>Landsat</a:t>
            </a:r>
            <a:r>
              <a:rPr lang="en-GB" dirty="0"/>
              <a:t> 8 Surface </a:t>
            </a:r>
            <a:r>
              <a:rPr lang="en-GB" dirty="0" smtClean="0"/>
              <a:t>Reflectance collection </a:t>
            </a:r>
            <a:r>
              <a:rPr lang="en-GB" dirty="0"/>
              <a:t>as well as the </a:t>
            </a:r>
            <a:r>
              <a:rPr lang="en-GB" dirty="0" smtClean="0"/>
              <a:t>Study Area</a:t>
            </a:r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342900" indent="-342900"/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342900" indent="-342900"/>
            <a:r>
              <a:rPr lang="en-GB" sz="2100" dirty="0" smtClean="0"/>
              <a:t>Visualize</a:t>
            </a:r>
            <a:r>
              <a:rPr lang="en-GB" dirty="0" smtClean="0"/>
              <a:t> area of interest and centre visualization to your area of interest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644233" y="3646340"/>
            <a:ext cx="6198891" cy="853514"/>
            <a:chOff x="247197" y="3299495"/>
            <a:chExt cx="6198891" cy="85351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198" y="3299495"/>
              <a:ext cx="6198890" cy="853514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247197" y="3299495"/>
              <a:ext cx="6198890" cy="853514"/>
            </a:xfrm>
            <a:prstGeom prst="rect">
              <a:avLst/>
            </a:pr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401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84" y="68050"/>
            <a:ext cx="7741630" cy="619685"/>
          </a:xfrm>
        </p:spPr>
        <p:txBody>
          <a:bodyPr/>
          <a:lstStyle/>
          <a:p>
            <a:pPr lvl="0"/>
            <a:r>
              <a:rPr lang="en-GB" sz="3200" dirty="0">
                <a:latin typeface="Open Sans"/>
                <a:ea typeface="Open Sans"/>
                <a:cs typeface="Open Sans"/>
              </a:rPr>
              <a:t>Cloud Masking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98" y="700203"/>
            <a:ext cx="3185562" cy="2480319"/>
          </a:xfrm>
        </p:spPr>
        <p:txBody>
          <a:bodyPr/>
          <a:lstStyle/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 txBox="1">
            <a:spLocks/>
          </p:cNvSpPr>
          <p:nvPr/>
        </p:nvSpPr>
        <p:spPr>
          <a:xfrm>
            <a:off x="81098" y="572303"/>
            <a:ext cx="7202751" cy="106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  <a:defRPr sz="2000" b="0" i="0" u="none" strike="noStrike" cap="none">
                <a:solidFill>
                  <a:srgbClr val="0070C0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▸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⬩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⬞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342900" indent="-342900"/>
            <a:r>
              <a:rPr lang="en-GB" sz="2100" dirty="0"/>
              <a:t>Cloud information stored in the </a:t>
            </a:r>
            <a:r>
              <a:rPr lang="en-GB" sz="2100" dirty="0" err="1"/>
              <a:t>pixel_qa</a:t>
            </a:r>
            <a:r>
              <a:rPr lang="en-GB" sz="2100" dirty="0"/>
              <a:t> </a:t>
            </a:r>
            <a:r>
              <a:rPr lang="en-GB" sz="2100" dirty="0" smtClean="0"/>
              <a:t>band</a:t>
            </a:r>
            <a:endParaRPr lang="en-GB" sz="1200" dirty="0"/>
          </a:p>
          <a:p>
            <a:pPr marL="342900" indent="-342900"/>
            <a:r>
              <a:rPr lang="en-GB" sz="2100" dirty="0"/>
              <a:t>Cloud flags are based on the CFMASK </a:t>
            </a:r>
            <a:r>
              <a:rPr lang="en-GB" sz="2100" dirty="0" smtClean="0"/>
              <a:t>algorithm</a:t>
            </a:r>
            <a:endParaRPr lang="en-GB" sz="1200" dirty="0"/>
          </a:p>
          <a:p>
            <a:pPr marL="342900" indent="-342900"/>
            <a:r>
              <a:rPr lang="en-GB" sz="2100" dirty="0"/>
              <a:t>Clouds and cloud shadows are screened out at all confidence levels </a:t>
            </a:r>
          </a:p>
          <a:p>
            <a:pPr marL="342900" indent="-342900"/>
            <a:endParaRPr lang="en-GB" sz="2100" dirty="0"/>
          </a:p>
        </p:txBody>
      </p:sp>
      <p:sp>
        <p:nvSpPr>
          <p:cNvPr id="5" name="Rectangle 4"/>
          <p:cNvSpPr/>
          <p:nvPr/>
        </p:nvSpPr>
        <p:spPr>
          <a:xfrm>
            <a:off x="5493225" y="3956445"/>
            <a:ext cx="34725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</a:rPr>
              <a:t>Zhu, Z., &amp; Woodcock, C. E. (2012). Object-based cloud and cloud shadow detection in </a:t>
            </a:r>
            <a:r>
              <a:rPr lang="en-US" sz="1000" dirty="0" smtClean="0">
                <a:solidFill>
                  <a:srgbClr val="222222"/>
                </a:solidFill>
                <a:latin typeface="Arial" panose="020B0604020202020204" pitchFamily="34" charset="0"/>
              </a:rPr>
              <a:t>Landsat imagery </a:t>
            </a:r>
            <a:r>
              <a:rPr lang="en-US" sz="10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Remote </a:t>
            </a:r>
            <a:r>
              <a:rPr lang="en-US" sz="1000" i="1" dirty="0">
                <a:solidFill>
                  <a:srgbClr val="222222"/>
                </a:solidFill>
                <a:latin typeface="Arial" panose="020B0604020202020204" pitchFamily="34" charset="0"/>
              </a:rPr>
              <a:t>sensing of environment</a:t>
            </a:r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000" i="1" dirty="0">
                <a:solidFill>
                  <a:srgbClr val="222222"/>
                </a:solidFill>
                <a:latin typeface="Arial" panose="020B0604020202020204" pitchFamily="34" charset="0"/>
              </a:rPr>
              <a:t>118</a:t>
            </a:r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</a:rPr>
              <a:t>, 83-94.</a:t>
            </a:r>
            <a:endParaRPr lang="en-US" sz="1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39" y="2048872"/>
            <a:ext cx="3958797" cy="253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9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Cloud Masking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2" y="868878"/>
            <a:ext cx="8867779" cy="2649985"/>
          </a:xfrm>
        </p:spPr>
        <p:txBody>
          <a:bodyPr/>
          <a:lstStyle/>
          <a:p>
            <a:pPr marL="342900" indent="-342900">
              <a:spcAft>
                <a:spcPts val="600"/>
              </a:spcAft>
            </a:pPr>
            <a:r>
              <a:rPr lang="en-US" dirty="0"/>
              <a:t>FMASK implements a </a:t>
            </a:r>
            <a:r>
              <a:rPr lang="en-US" dirty="0" smtClean="0"/>
              <a:t>rule‐based algorithm</a:t>
            </a:r>
            <a:endParaRPr lang="en-US" dirty="0"/>
          </a:p>
          <a:p>
            <a:pPr marL="342900" indent="-342900">
              <a:spcAft>
                <a:spcPts val="600"/>
              </a:spcAft>
            </a:pPr>
            <a:r>
              <a:rPr lang="en-US" dirty="0"/>
              <a:t>Initial spectral test </a:t>
            </a:r>
            <a:r>
              <a:rPr lang="en-US" dirty="0" smtClean="0"/>
              <a:t>to </a:t>
            </a:r>
            <a:r>
              <a:rPr lang="en-US" dirty="0"/>
              <a:t>identify cloud pixels</a:t>
            </a:r>
          </a:p>
          <a:p>
            <a:pPr marL="342900" indent="-342900">
              <a:spcAft>
                <a:spcPts val="600"/>
              </a:spcAft>
            </a:pPr>
            <a:r>
              <a:rPr lang="en-US" dirty="0"/>
              <a:t>Determine cloud probability </a:t>
            </a:r>
            <a:r>
              <a:rPr lang="en-US" dirty="0" smtClean="0"/>
              <a:t>based </a:t>
            </a:r>
            <a:r>
              <a:rPr lang="en-US" dirty="0"/>
              <a:t>on brightness and </a:t>
            </a:r>
            <a:r>
              <a:rPr lang="en-US" dirty="0" smtClean="0"/>
              <a:t>temperature</a:t>
            </a:r>
            <a:endParaRPr lang="en-US" dirty="0"/>
          </a:p>
          <a:p>
            <a:pPr marL="342900" indent="-342900"/>
            <a:r>
              <a:rPr lang="en-US" dirty="0"/>
              <a:t>Identify potential cloud </a:t>
            </a:r>
            <a:r>
              <a:rPr lang="en-US" dirty="0" smtClean="0"/>
              <a:t>shadows </a:t>
            </a:r>
            <a:r>
              <a:rPr lang="en-US" dirty="0"/>
              <a:t>using a flood‐fill </a:t>
            </a:r>
            <a:r>
              <a:rPr lang="en-US" dirty="0" smtClean="0"/>
              <a:t>test </a:t>
            </a:r>
            <a:r>
              <a:rPr lang="en-US" dirty="0"/>
              <a:t>based on the NIR band</a:t>
            </a:r>
          </a:p>
          <a:p>
            <a:pPr marL="342900" indent="-342900">
              <a:spcAft>
                <a:spcPts val="600"/>
              </a:spcAft>
            </a:pPr>
            <a:r>
              <a:rPr lang="en-US" dirty="0"/>
              <a:t>Estimate cloud height </a:t>
            </a:r>
            <a:r>
              <a:rPr lang="en-US" dirty="0" smtClean="0"/>
              <a:t>(</a:t>
            </a:r>
            <a:r>
              <a:rPr lang="en-US" dirty="0"/>
              <a:t>based on temperature) and </a:t>
            </a:r>
            <a:r>
              <a:rPr lang="en-US" dirty="0" smtClean="0"/>
              <a:t>identify </a:t>
            </a:r>
            <a:r>
              <a:rPr lang="en-US" dirty="0"/>
              <a:t>the shadow  associated with each cloud  </a:t>
            </a:r>
            <a:r>
              <a:rPr lang="en-US" dirty="0" smtClean="0"/>
              <a:t>object</a:t>
            </a:r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656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Cloud Masking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8435662" cy="3762875"/>
          </a:xfrm>
        </p:spPr>
        <p:txBody>
          <a:bodyPr/>
          <a:lstStyle/>
          <a:p>
            <a:pPr marL="342900" indent="-342900"/>
            <a:r>
              <a:rPr lang="en-GB" dirty="0" smtClean="0"/>
              <a:t>Set up the Cloud Masking Function</a:t>
            </a:r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8" name="Group 7"/>
          <p:cNvGrpSpPr/>
          <p:nvPr/>
        </p:nvGrpSpPr>
        <p:grpSpPr>
          <a:xfrm>
            <a:off x="616502" y="1440090"/>
            <a:ext cx="6495564" cy="2843527"/>
            <a:chOff x="309427" y="1330908"/>
            <a:chExt cx="6340089" cy="238521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427" y="1330908"/>
              <a:ext cx="6340089" cy="2385214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09427" y="1330908"/>
              <a:ext cx="6340089" cy="2385214"/>
            </a:xfrm>
            <a:prstGeom prst="rect">
              <a:avLst/>
            </a:pr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1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pPr lvl="0"/>
            <a:r>
              <a:rPr lang="en-GB" sz="3200" dirty="0" smtClean="0">
                <a:latin typeface="Open Sans"/>
                <a:ea typeface="Open Sans"/>
                <a:cs typeface="Open Sans"/>
              </a:rPr>
              <a:t>Filtering an </a:t>
            </a:r>
            <a:r>
              <a:rPr lang="en-GB" sz="3200" dirty="0" err="1">
                <a:latin typeface="Open Sans"/>
                <a:ea typeface="Open Sans"/>
                <a:cs typeface="Open Sans"/>
              </a:rPr>
              <a:t>ImageCollection</a:t>
            </a:r>
            <a:endParaRPr lang="en-GB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8435662" cy="3762875"/>
          </a:xfrm>
        </p:spPr>
        <p:txBody>
          <a:bodyPr/>
          <a:lstStyle/>
          <a:p>
            <a:pPr marL="342900" indent="-342900"/>
            <a:r>
              <a:rPr lang="en-GB" dirty="0" smtClean="0"/>
              <a:t>Build image c</a:t>
            </a:r>
            <a:r>
              <a:rPr lang="en-GB" sz="2100" dirty="0" smtClean="0"/>
              <a:t>omp</a:t>
            </a:r>
            <a:r>
              <a:rPr lang="en-GB" dirty="0" smtClean="0"/>
              <a:t>osite with;</a:t>
            </a:r>
          </a:p>
          <a:p>
            <a:pPr marL="342900" indent="-342900"/>
            <a:r>
              <a:rPr lang="en-GB" sz="2100" dirty="0" err="1"/>
              <a:t>filterBounds</a:t>
            </a:r>
            <a:r>
              <a:rPr lang="en-GB" sz="2100" dirty="0"/>
              <a:t>() </a:t>
            </a:r>
          </a:p>
          <a:p>
            <a:pPr marL="342900" indent="-342900"/>
            <a:r>
              <a:rPr lang="en-GB" sz="2100" dirty="0" err="1"/>
              <a:t>filterDate</a:t>
            </a:r>
            <a:r>
              <a:rPr lang="en-GB" sz="2100" dirty="0"/>
              <a:t>() </a:t>
            </a:r>
          </a:p>
          <a:p>
            <a:pPr marL="342900" indent="-342900"/>
            <a:r>
              <a:rPr lang="en-GB" sz="2100" dirty="0" err="1"/>
              <a:t>filterMetadata</a:t>
            </a:r>
            <a:r>
              <a:rPr lang="en-GB" sz="2100" dirty="0"/>
              <a:t>(cloud cover) </a:t>
            </a:r>
          </a:p>
          <a:p>
            <a:pPr marL="342900" indent="-342900"/>
            <a:r>
              <a:rPr lang="en-GB" sz="2100" dirty="0"/>
              <a:t>Map to the cloud mask</a:t>
            </a:r>
          </a:p>
          <a:p>
            <a:pPr marL="342900" indent="-342900"/>
            <a:r>
              <a:rPr lang="en-GB" sz="2100" dirty="0"/>
              <a:t>Reducer, median()</a:t>
            </a:r>
          </a:p>
          <a:p>
            <a:pPr marL="342900" indent="-342900"/>
            <a:r>
              <a:rPr lang="en-GB" sz="2100" dirty="0"/>
              <a:t>Clip to area of interest</a:t>
            </a:r>
          </a:p>
          <a:p>
            <a:pPr marL="342900" indent="-342900"/>
            <a:r>
              <a:rPr lang="en-GB" sz="2100" dirty="0" smtClean="0"/>
              <a:t>Visualization </a:t>
            </a:r>
            <a:r>
              <a:rPr lang="en-GB" sz="2100" dirty="0"/>
              <a:t>of the image composite in false </a:t>
            </a:r>
            <a:r>
              <a:rPr lang="en-GB" sz="2100" dirty="0" smtClean="0"/>
              <a:t>colour.</a:t>
            </a:r>
            <a:endParaRPr lang="en-GB" sz="2100" dirty="0"/>
          </a:p>
          <a:p>
            <a:pPr marL="342900" indent="-342900"/>
            <a:endParaRPr lang="en-GB" sz="2100" dirty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253" y="1037481"/>
            <a:ext cx="4772025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92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91538"/>
            <a:ext cx="7741630" cy="619685"/>
          </a:xfrm>
        </p:spPr>
        <p:txBody>
          <a:bodyPr/>
          <a:lstStyle/>
          <a:p>
            <a:r>
              <a:rPr lang="en-GB" sz="3200" dirty="0">
                <a:latin typeface="Open Sans"/>
                <a:ea typeface="Open Sans"/>
                <a:cs typeface="Open Sans"/>
              </a:rPr>
              <a:t>Calculating </a:t>
            </a:r>
            <a:r>
              <a:rPr lang="en-GB" sz="3200" dirty="0" smtClean="0">
                <a:latin typeface="Open Sans"/>
                <a:ea typeface="Open Sans"/>
                <a:cs typeface="Open Sans"/>
              </a:rPr>
              <a:t>NDVI</a:t>
            </a:r>
            <a:endParaRPr lang="en-GB" sz="32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65" y="711223"/>
            <a:ext cx="8435662" cy="3949734"/>
          </a:xfrm>
        </p:spPr>
        <p:txBody>
          <a:bodyPr/>
          <a:lstStyle/>
          <a:p>
            <a:r>
              <a:rPr lang="en-GB" sz="2100" dirty="0" smtClean="0"/>
              <a:t>Calculate</a:t>
            </a:r>
            <a:r>
              <a:rPr lang="en-GB" dirty="0" smtClean="0"/>
              <a:t> the NDVI using the </a:t>
            </a:r>
            <a:r>
              <a:rPr lang="en-US" dirty="0" err="1" smtClean="0"/>
              <a:t>normalizedDifference</a:t>
            </a:r>
            <a:r>
              <a:rPr lang="en-US" dirty="0" smtClean="0"/>
              <a:t>() method. </a:t>
            </a:r>
          </a:p>
          <a:p>
            <a:r>
              <a:rPr lang="en-US" dirty="0" smtClean="0"/>
              <a:t>The </a:t>
            </a:r>
            <a:r>
              <a:rPr lang="en-US" sz="2100" dirty="0"/>
              <a:t>normalized</a:t>
            </a:r>
            <a:r>
              <a:rPr lang="en-US" dirty="0"/>
              <a:t> difference is computed as </a:t>
            </a:r>
            <a:r>
              <a:rPr lang="en-US" dirty="0" smtClean="0"/>
              <a:t>                                                      (</a:t>
            </a:r>
            <a:r>
              <a:rPr lang="en-US" dirty="0"/>
              <a:t>NIR – </a:t>
            </a:r>
            <a:r>
              <a:rPr lang="en-US" dirty="0" smtClean="0"/>
              <a:t>Red</a:t>
            </a:r>
            <a:r>
              <a:rPr lang="en-US" dirty="0"/>
              <a:t>) / (NIR + </a:t>
            </a:r>
            <a:r>
              <a:rPr lang="en-US" dirty="0" smtClean="0"/>
              <a:t>Red)</a:t>
            </a:r>
          </a:p>
          <a:p>
            <a:r>
              <a:rPr lang="en-US" dirty="0" smtClean="0"/>
              <a:t>NIR </a:t>
            </a:r>
            <a:r>
              <a:rPr lang="en-US" dirty="0"/>
              <a:t>is </a:t>
            </a:r>
            <a:r>
              <a:rPr lang="en-US" sz="2100" dirty="0"/>
              <a:t>band</a:t>
            </a:r>
            <a:r>
              <a:rPr lang="en-US" dirty="0"/>
              <a:t> 5, </a:t>
            </a:r>
            <a:r>
              <a:rPr lang="en-US" dirty="0" smtClean="0"/>
              <a:t>and </a:t>
            </a:r>
            <a:r>
              <a:rPr lang="en-US" dirty="0"/>
              <a:t>red is band 4</a:t>
            </a:r>
            <a:r>
              <a:rPr lang="en-US" dirty="0" smtClean="0"/>
              <a:t>.</a:t>
            </a:r>
          </a:p>
          <a:p>
            <a:pPr marL="10160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326" y="1460299"/>
            <a:ext cx="3228109" cy="2939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7735" y="4346709"/>
            <a:ext cx="18010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NDVI output of </a:t>
            </a:r>
            <a:r>
              <a:rPr lang="en-US" sz="1100" dirty="0" smtClean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Study Area</a:t>
            </a:r>
            <a:endParaRPr lang="en-US" sz="1100" dirty="0">
              <a:solidFill>
                <a:schemeClr val="tx1"/>
              </a:solidFill>
              <a:latin typeface="Calibri" panose="020F0502020204030204" pitchFamily="34" charset="0"/>
              <a:ea typeface="Source Sans Pro"/>
              <a:cs typeface="Calibri" panose="020F0502020204030204" pitchFamily="34" charset="0"/>
              <a:sym typeface="Source Sans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503" y="2499447"/>
            <a:ext cx="3894321" cy="200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1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0ECA-DBFB-8D47-A820-575D520D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97" y="-1980"/>
            <a:ext cx="7741630" cy="619685"/>
          </a:xfrm>
        </p:spPr>
        <p:txBody>
          <a:bodyPr/>
          <a:lstStyle/>
          <a:p>
            <a:pPr lvl="0"/>
            <a:r>
              <a:rPr lang="en-GB" sz="3200" dirty="0" smtClean="0">
                <a:latin typeface="Open Sans"/>
                <a:ea typeface="Open Sans"/>
                <a:cs typeface="Open Sans"/>
              </a:rPr>
              <a:t>Tasselled </a:t>
            </a:r>
            <a:r>
              <a:rPr lang="en-GB" sz="3200" dirty="0">
                <a:latin typeface="Open Sans"/>
                <a:ea typeface="Open Sans"/>
                <a:cs typeface="Open Sans"/>
              </a:rPr>
              <a:t>Cap Transformation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00B0-92DB-7142-97EE-4FD6189AD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634" y="617706"/>
            <a:ext cx="8928501" cy="3762875"/>
          </a:xfrm>
        </p:spPr>
        <p:txBody>
          <a:bodyPr/>
          <a:lstStyle/>
          <a:p>
            <a:r>
              <a:rPr lang="en-US" sz="2100" dirty="0" smtClean="0"/>
              <a:t>Tasseled </a:t>
            </a:r>
            <a:r>
              <a:rPr lang="en-US" sz="2100" dirty="0"/>
              <a:t>Cap Transformation is </a:t>
            </a:r>
            <a:r>
              <a:rPr lang="en-US" sz="2100" dirty="0" smtClean="0"/>
              <a:t>a </a:t>
            </a:r>
            <a:r>
              <a:rPr lang="en-US" sz="2100" dirty="0"/>
              <a:t>method to </a:t>
            </a:r>
            <a:r>
              <a:rPr lang="en-US" sz="2100" dirty="0" smtClean="0"/>
              <a:t>transform </a:t>
            </a:r>
            <a:r>
              <a:rPr lang="en-US" sz="2100" dirty="0"/>
              <a:t>spectral information of satellite data into spectral </a:t>
            </a:r>
            <a:r>
              <a:rPr lang="en-US" sz="2100" dirty="0" smtClean="0"/>
              <a:t>indicators, useful for vegetation analysis</a:t>
            </a:r>
          </a:p>
          <a:p>
            <a:r>
              <a:rPr lang="en-US" sz="2100" dirty="0"/>
              <a:t>Provides an analytical way to detect and compare changes in vegetation, soil, and man-made features over time</a:t>
            </a:r>
            <a:endParaRPr lang="en-GB" sz="2100" dirty="0"/>
          </a:p>
          <a:p>
            <a:r>
              <a:rPr lang="en-US" sz="2100" dirty="0" smtClean="0"/>
              <a:t>Coefficients </a:t>
            </a:r>
            <a:r>
              <a:rPr lang="en-US" sz="2100" dirty="0"/>
              <a:t>used in the linear equation </a:t>
            </a:r>
            <a:r>
              <a:rPr lang="en-US" sz="2100" dirty="0" smtClean="0"/>
              <a:t>of </a:t>
            </a:r>
            <a:r>
              <a:rPr lang="en-US" sz="2100" dirty="0"/>
              <a:t>Tasseled Cap transformation are sensor specific</a:t>
            </a:r>
          </a:p>
          <a:p>
            <a:r>
              <a:rPr lang="en-US" sz="2100" dirty="0"/>
              <a:t>The first three bands created are generally held to represent </a:t>
            </a:r>
            <a:endParaRPr lang="en-US" sz="2100" dirty="0" smtClean="0"/>
          </a:p>
          <a:p>
            <a:pPr lvl="1"/>
            <a:r>
              <a:rPr lang="en-US" sz="2100" u="sng" dirty="0"/>
              <a:t>Brightness</a:t>
            </a:r>
            <a:r>
              <a:rPr lang="en-US" sz="2100" dirty="0"/>
              <a:t>: </a:t>
            </a:r>
            <a:r>
              <a:rPr lang="en-US" sz="2100" dirty="0" smtClean="0"/>
              <a:t>measured </a:t>
            </a:r>
            <a:r>
              <a:rPr lang="en-US" sz="2100" dirty="0"/>
              <a:t>value for the ground</a:t>
            </a:r>
            <a:endParaRPr lang="en-US" sz="2100" dirty="0" smtClean="0"/>
          </a:p>
          <a:p>
            <a:pPr lvl="1"/>
            <a:r>
              <a:rPr lang="en-US" sz="2100" u="sng" dirty="0"/>
              <a:t>Greenness</a:t>
            </a:r>
            <a:r>
              <a:rPr lang="en-US" sz="2100" dirty="0"/>
              <a:t>: measured value </a:t>
            </a:r>
            <a:r>
              <a:rPr lang="en-US" sz="2100" dirty="0" smtClean="0"/>
              <a:t>for </a:t>
            </a:r>
            <a:r>
              <a:rPr lang="en-US" sz="2100" dirty="0"/>
              <a:t>vegetation</a:t>
            </a:r>
          </a:p>
          <a:p>
            <a:pPr lvl="1"/>
            <a:r>
              <a:rPr lang="en-US" sz="2100" u="sng" dirty="0" smtClean="0"/>
              <a:t>Wetness</a:t>
            </a:r>
            <a:r>
              <a:rPr lang="en-US" sz="2100" dirty="0"/>
              <a:t>: measured </a:t>
            </a:r>
            <a:r>
              <a:rPr lang="en-US" sz="2100" dirty="0" smtClean="0"/>
              <a:t>value for </a:t>
            </a:r>
            <a:r>
              <a:rPr lang="en-US" sz="2100" dirty="0"/>
              <a:t>canopy moisture</a:t>
            </a:r>
            <a:endParaRPr lang="en-US" sz="2100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342900" indent="-342900"/>
            <a:endParaRPr lang="en-GB" dirty="0"/>
          </a:p>
          <a:p>
            <a:pPr marL="342900" indent="-342900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672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415665"/>
      </a:dk1>
      <a:lt1>
        <a:srgbClr val="FFFFFF"/>
      </a:lt1>
      <a:dk2>
        <a:srgbClr val="0DB7C4"/>
      </a:dk2>
      <a:lt2>
        <a:srgbClr val="F6F6F6"/>
      </a:lt2>
      <a:accent1>
        <a:srgbClr val="0A95B0"/>
      </a:accent1>
      <a:accent2>
        <a:srgbClr val="A7E5E9"/>
      </a:accent2>
      <a:accent3>
        <a:srgbClr val="A9D039"/>
      </a:accent3>
      <a:accent4>
        <a:srgbClr val="FFBC00"/>
      </a:accent4>
      <a:accent5>
        <a:srgbClr val="F24745"/>
      </a:accent5>
      <a:accent6>
        <a:srgbClr val="B3B3B3"/>
      </a:accent6>
      <a:hlink>
        <a:srgbClr val="0DB7C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2590</TotalTime>
  <Words>695</Words>
  <Application>Microsoft Office PowerPoint</Application>
  <PresentationFormat>On-screen Show (16:9)</PresentationFormat>
  <Paragraphs>149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Trebuchet MS</vt:lpstr>
      <vt:lpstr>Calibri</vt:lpstr>
      <vt:lpstr>Source Sans Pro</vt:lpstr>
      <vt:lpstr>Open Sans</vt:lpstr>
      <vt:lpstr>Dosis</vt:lpstr>
      <vt:lpstr>Arial</vt:lpstr>
      <vt:lpstr>Cerimon template</vt:lpstr>
      <vt:lpstr>             EXPLORING SPECTRAL INDICES IN  Google Earth Engine    Mary Amponsah mamponsah@ug.edu.gh Center for Remote Sensing and Geographic Information Services (CERSGIS)</vt:lpstr>
      <vt:lpstr>OVERVIEW</vt:lpstr>
      <vt:lpstr>Importing Image and Feature Collections</vt:lpstr>
      <vt:lpstr>Cloud Masking</vt:lpstr>
      <vt:lpstr>Cloud Masking</vt:lpstr>
      <vt:lpstr>Cloud Masking</vt:lpstr>
      <vt:lpstr>Filtering an ImageCollection</vt:lpstr>
      <vt:lpstr>Calculating NDVI</vt:lpstr>
      <vt:lpstr>Tasselled Cap Transformation</vt:lpstr>
      <vt:lpstr>Tasselled Cap Transformation</vt:lpstr>
      <vt:lpstr>Tasselled Cap Brightness (TC-B)</vt:lpstr>
      <vt:lpstr>Tasselled Cap Greenness (TC-G)</vt:lpstr>
      <vt:lpstr>Tasselled Cap Wetness (TC-W)</vt:lpstr>
      <vt:lpstr>Land Surface Water Index (LSWI)</vt:lpstr>
      <vt:lpstr>PowerPoint Presentation</vt:lpstr>
      <vt:lpstr>Hands-on Exercises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CERSGIS-RS2</dc:creator>
  <cp:lastModifiedBy>user</cp:lastModifiedBy>
  <cp:revision>104</cp:revision>
  <dcterms:modified xsi:type="dcterms:W3CDTF">2021-09-24T23:40:25Z</dcterms:modified>
</cp:coreProperties>
</file>